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57" r:id="rId3"/>
    <p:sldId id="268" r:id="rId4"/>
    <p:sldId id="269" r:id="rId5"/>
    <p:sldId id="270" r:id="rId6"/>
    <p:sldId id="271" r:id="rId7"/>
    <p:sldId id="267" r:id="rId8"/>
    <p:sldId id="272" r:id="rId9"/>
    <p:sldId id="258" r:id="rId10"/>
    <p:sldId id="259" r:id="rId11"/>
    <p:sldId id="260" r:id="rId12"/>
    <p:sldId id="261" r:id="rId13"/>
    <p:sldId id="262" r:id="rId14"/>
    <p:sldId id="263" r:id="rId15"/>
    <p:sldId id="273" r:id="rId16"/>
    <p:sldId id="274" r:id="rId17"/>
    <p:sldId id="265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5BA6-46C8-7843-8909-8970FE511B99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A6ED-4F5A-B044-A755-0E7323426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41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5BA6-46C8-7843-8909-8970FE511B99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A6ED-4F5A-B044-A755-0E7323426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409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5BA6-46C8-7843-8909-8970FE511B99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A6ED-4F5A-B044-A755-0E7323426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32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5BA6-46C8-7843-8909-8970FE511B99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A6ED-4F5A-B044-A755-0E7323426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526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5BA6-46C8-7843-8909-8970FE511B99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A6ED-4F5A-B044-A755-0E7323426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48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5BA6-46C8-7843-8909-8970FE511B99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A6ED-4F5A-B044-A755-0E7323426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70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5BA6-46C8-7843-8909-8970FE511B99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A6ED-4F5A-B044-A755-0E7323426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724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5BA6-46C8-7843-8909-8970FE511B99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A6ED-4F5A-B044-A755-0E7323426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62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5BA6-46C8-7843-8909-8970FE511B99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A6ED-4F5A-B044-A755-0E7323426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800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5BA6-46C8-7843-8909-8970FE511B99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A6ED-4F5A-B044-A755-0E7323426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56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5BA6-46C8-7843-8909-8970FE511B99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A6ED-4F5A-B044-A755-0E7323426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427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5BA6-46C8-7843-8909-8970FE511B99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5A6ED-4F5A-B044-A755-0E7323426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44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8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1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2. 600 </a:t>
            </a:r>
            <a:r>
              <a:rPr lang="en-US" dirty="0">
                <a:solidFill>
                  <a:srgbClr val="7030A0"/>
                </a:solidFill>
              </a:rPr>
              <a:t>BCE – 600 </a:t>
            </a:r>
            <a:r>
              <a:rPr lang="en-US" dirty="0" smtClean="0">
                <a:solidFill>
                  <a:srgbClr val="7030A0"/>
                </a:solidFill>
              </a:rPr>
              <a:t>CE – Classical Era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0104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Emergence of Belief Systems </a:t>
            </a:r>
            <a:r>
              <a:rPr lang="en-US" dirty="0" smtClean="0">
                <a:sym typeface="Wingdings"/>
              </a:rPr>
              <a:t>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	Buddhism, Confucianism, Greek Philosophy, Christianity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Rise (and fall) of Classical Empires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/>
              <a:t>	</a:t>
            </a:r>
            <a:r>
              <a:rPr lang="en-US" dirty="0" smtClean="0"/>
              <a:t>China (Qin and Han</a:t>
            </a:r>
            <a:r>
              <a:rPr lang="en-US" dirty="0"/>
              <a:t>), India </a:t>
            </a:r>
            <a:r>
              <a:rPr lang="en-US" dirty="0" smtClean="0"/>
              <a:t>(</a:t>
            </a:r>
            <a:r>
              <a:rPr lang="en-US" dirty="0" err="1"/>
              <a:t>M</a:t>
            </a:r>
            <a:r>
              <a:rPr lang="en-US" dirty="0" err="1" smtClean="0"/>
              <a:t>auryan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Gupta), Persia, Greece/Rome, Maya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Silk Road</a:t>
            </a:r>
            <a:r>
              <a:rPr lang="en-US" sz="9600" b="1" u="sng" dirty="0" smtClean="0"/>
              <a:t>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74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955" y="0"/>
            <a:ext cx="8570794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3. </a:t>
            </a:r>
            <a:r>
              <a:rPr lang="en-US" dirty="0">
                <a:solidFill>
                  <a:srgbClr val="FFFF00"/>
                </a:solidFill>
              </a:rPr>
              <a:t>600 CE – </a:t>
            </a:r>
            <a:r>
              <a:rPr lang="en-US" dirty="0" smtClean="0">
                <a:solidFill>
                  <a:srgbClr val="FFFF00"/>
                </a:solidFill>
              </a:rPr>
              <a:t>1450 – Post-Classical Era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7437"/>
            <a:ext cx="8229600" cy="4525963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b="1" dirty="0" smtClean="0"/>
              <a:t>Rise of Islam and Islamic Caliphates (Muslims)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Indian Ocean Trade Network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Mongol Empire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Aztec and Inca Empires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Mali Empire (Mansa Musa)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err="1"/>
              <a:t>Southernization</a:t>
            </a:r>
            <a:r>
              <a:rPr lang="en-US" sz="3600" dirty="0"/>
              <a:t> </a:t>
            </a:r>
            <a:r>
              <a:rPr lang="en-US" sz="3600" dirty="0">
                <a:sym typeface="Wingdings" panose="05000000000000000000" pitchFamily="2" charset="2"/>
              </a:rPr>
              <a:t> </a:t>
            </a:r>
            <a:r>
              <a:rPr lang="en-US" sz="3600" b="1" u="sng" dirty="0" smtClean="0">
                <a:sym typeface="Wingdings" panose="05000000000000000000" pitchFamily="2" charset="2"/>
              </a:rPr>
              <a:t>Renaissance </a:t>
            </a:r>
            <a:r>
              <a:rPr lang="en-US" sz="3600" b="1" u="sng" dirty="0" smtClean="0"/>
              <a:t>China (Sui, Tang, Song, </a:t>
            </a:r>
            <a:r>
              <a:rPr lang="en-US" sz="3600" b="1" i="1" u="sng" dirty="0" smtClean="0"/>
              <a:t>Ming</a:t>
            </a:r>
            <a:r>
              <a:rPr lang="en-US" sz="3600" b="1" u="sng" dirty="0" smtClean="0"/>
              <a:t>), </a:t>
            </a:r>
            <a:r>
              <a:rPr lang="en-US" sz="3600" dirty="0"/>
              <a:t>India (Delhi Sultanate), Islamic </a:t>
            </a:r>
            <a:r>
              <a:rPr lang="en-US" sz="3600" dirty="0" smtClean="0"/>
              <a:t>Caliphates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Byzantine (Medieval, Black Plague)</a:t>
            </a:r>
          </a:p>
        </p:txBody>
      </p:sp>
    </p:spTree>
    <p:extLst>
      <p:ext uri="{BB962C8B-B14F-4D97-AF65-F5344CB8AC3E}">
        <p14:creationId xmlns:p14="http://schemas.microsoft.com/office/powerpoint/2010/main" val="132875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4. 1450 </a:t>
            </a:r>
            <a:r>
              <a:rPr lang="en-US" dirty="0">
                <a:solidFill>
                  <a:srgbClr val="0070C0"/>
                </a:solidFill>
              </a:rPr>
              <a:t>– </a:t>
            </a:r>
            <a:r>
              <a:rPr lang="en-US" dirty="0" smtClean="0">
                <a:solidFill>
                  <a:srgbClr val="0070C0"/>
                </a:solidFill>
              </a:rPr>
              <a:t>1750 – Early-Modern Era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234"/>
            <a:ext cx="8229600" cy="567612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Age of Exploration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400" b="1" dirty="0" smtClean="0"/>
              <a:t>Columbian Exchange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Colonization of the Americas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Mercantilism and Rise of Overseas Empires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Gunpowder Empires </a:t>
            </a:r>
            <a:r>
              <a:rPr lang="en-US" sz="3400" dirty="0" smtClean="0">
                <a:sym typeface="Wingdings" panose="05000000000000000000" pitchFamily="2" charset="2"/>
              </a:rPr>
              <a:t> </a:t>
            </a:r>
            <a:r>
              <a:rPr lang="en-US" sz="3400" dirty="0" smtClean="0"/>
              <a:t>Ottoman Empire, India (Mughal), Persia (</a:t>
            </a:r>
            <a:r>
              <a:rPr lang="en-US" sz="3400" dirty="0" err="1" smtClean="0"/>
              <a:t>Safavid</a:t>
            </a:r>
            <a:r>
              <a:rPr lang="en-US" sz="34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400" b="1" u="sng" dirty="0" smtClean="0"/>
              <a:t>Ming (Begins towards end of Period 3)</a:t>
            </a:r>
            <a:r>
              <a:rPr lang="en-US" sz="3400" b="1" dirty="0" smtClean="0"/>
              <a:t> </a:t>
            </a:r>
            <a:r>
              <a:rPr lang="en-US" sz="3400" dirty="0" smtClean="0">
                <a:sym typeface="Wingdings" panose="05000000000000000000" pitchFamily="2" charset="2"/>
              </a:rPr>
              <a:t> </a:t>
            </a:r>
            <a:r>
              <a:rPr lang="en-US" sz="3400" dirty="0" smtClean="0"/>
              <a:t>Qing Empire (Manchu China) until Period 6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Renaissance, Printing Press, Reformation, Scientific Revolution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45879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5. 1750 </a:t>
            </a:r>
            <a:r>
              <a:rPr lang="en-US" dirty="0">
                <a:solidFill>
                  <a:srgbClr val="FFC000"/>
                </a:solidFill>
              </a:rPr>
              <a:t>– </a:t>
            </a:r>
            <a:r>
              <a:rPr lang="en-US" dirty="0" smtClean="0">
                <a:solidFill>
                  <a:srgbClr val="FFC000"/>
                </a:solidFill>
              </a:rPr>
              <a:t>1900 – Modern Era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24" y="1097594"/>
            <a:ext cx="8993875" cy="5760406"/>
          </a:xfrm>
        </p:spPr>
        <p:txBody>
          <a:bodyPr>
            <a:normAutofit fontScale="925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Enlightenment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French Revolution (also American, Haitian, and Latin American Revolutions)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b="1" dirty="0" smtClean="0"/>
              <a:t>Industrial Revolution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Imperialism in Africa and Asia (including China and India)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Global Migrations and </a:t>
            </a:r>
            <a:r>
              <a:rPr lang="en-US" sz="4000" dirty="0" smtClean="0"/>
              <a:t>Population Growth</a:t>
            </a:r>
            <a:endParaRPr lang="en-US" sz="4000" dirty="0"/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Rise of Nationalism and Nation-States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sz="4000" dirty="0" smtClean="0"/>
              <a:t>Japanese Empire</a:t>
            </a:r>
          </a:p>
        </p:txBody>
      </p:sp>
    </p:spTree>
    <p:extLst>
      <p:ext uri="{BB962C8B-B14F-4D97-AF65-F5344CB8AC3E}">
        <p14:creationId xmlns:p14="http://schemas.microsoft.com/office/powerpoint/2010/main" val="113408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6. 1900 </a:t>
            </a:r>
            <a:r>
              <a:rPr lang="en-US" dirty="0">
                <a:solidFill>
                  <a:srgbClr val="FF0000"/>
                </a:solidFill>
              </a:rPr>
              <a:t>– </a:t>
            </a:r>
            <a:r>
              <a:rPr lang="en-US" dirty="0" smtClean="0">
                <a:solidFill>
                  <a:srgbClr val="FF0000"/>
                </a:solidFill>
              </a:rPr>
              <a:t>2018 – Contemporary Era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012" y="1254394"/>
            <a:ext cx="8911988" cy="5603606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Rise of Science and Technology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MORE Global </a:t>
            </a:r>
            <a:r>
              <a:rPr lang="en-US" dirty="0"/>
              <a:t>Migrations and Population </a:t>
            </a:r>
            <a:r>
              <a:rPr lang="en-US" dirty="0" smtClean="0"/>
              <a:t>Growth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MORE Industrial Production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World Wars, Cold War, Terrorism, Arab Spring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Rise of USA as Hegemonic Superpower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Emergence of Independence and Rights </a:t>
            </a:r>
            <a:r>
              <a:rPr lang="en-US" dirty="0"/>
              <a:t>Movements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Globalization (and Supranational Organizations)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Rise of the Rest?</a:t>
            </a:r>
          </a:p>
        </p:txBody>
      </p:sp>
    </p:spTree>
    <p:extLst>
      <p:ext uri="{BB962C8B-B14F-4D97-AF65-F5344CB8AC3E}">
        <p14:creationId xmlns:p14="http://schemas.microsoft.com/office/powerpoint/2010/main" val="107754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3301" y="-692958"/>
            <a:ext cx="9430602" cy="588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5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638"/>
            <a:ext cx="9144000" cy="470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63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5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3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 10,000 Years of History in 10 Minutes!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080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(Big Bang) 8,000 BCE – 600 BCE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600 BCE – 600 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600 CE – 1450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1450 – 1750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1750 – 1900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1900 – 2018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66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9144000" cy="67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08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970" y="-34882"/>
            <a:ext cx="5431809" cy="685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5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Political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" y="2226469"/>
            <a:ext cx="9046000" cy="13186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196" y="3545086"/>
            <a:ext cx="10060212" cy="48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58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38498"/>
            <a:ext cx="7886700" cy="994172"/>
          </a:xfrm>
        </p:spPr>
        <p:txBody>
          <a:bodyPr/>
          <a:lstStyle/>
          <a:p>
            <a:pPr algn="ctr"/>
            <a:r>
              <a:rPr lang="en-US" dirty="0" smtClean="0"/>
              <a:t>The Economic Spectrum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9790"/>
            <a:ext cx="9144000" cy="27726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820" y="3972486"/>
            <a:ext cx="8712557" cy="210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54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91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88509"/>
            <a:ext cx="7886700" cy="48701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Periods!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071" y="941695"/>
            <a:ext cx="8805929" cy="565017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Period 1 – </a:t>
            </a:r>
            <a:r>
              <a:rPr lang="en-US" b="1" u="sng" dirty="0" smtClean="0">
                <a:solidFill>
                  <a:srgbClr val="00B050"/>
                </a:solidFill>
              </a:rPr>
              <a:t>Ancient Era</a:t>
            </a:r>
            <a:r>
              <a:rPr lang="en-US" dirty="0" smtClean="0">
                <a:solidFill>
                  <a:srgbClr val="00B050"/>
                </a:solidFill>
              </a:rPr>
              <a:t>: 8,000 BCE to 600 BCE (Green)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Big Geography, Agricultural Revolution, Civilizations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Period 2 – </a:t>
            </a:r>
            <a:r>
              <a:rPr lang="en-US" b="1" u="sng" dirty="0" smtClean="0">
                <a:solidFill>
                  <a:srgbClr val="7030A0"/>
                </a:solidFill>
              </a:rPr>
              <a:t>Classical Era</a:t>
            </a:r>
            <a:r>
              <a:rPr lang="en-US" dirty="0" smtClean="0">
                <a:solidFill>
                  <a:srgbClr val="7030A0"/>
                </a:solidFill>
              </a:rPr>
              <a:t>: 600 BCE to 600 CE (Purple)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Shared Belief Systems, Classical Empires, Silk Roads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/>
                </a:solidFill>
              </a:rPr>
              <a:t>Period 3 – </a:t>
            </a:r>
            <a:r>
              <a:rPr lang="en-US" b="1" u="sng" dirty="0" smtClean="0">
                <a:solidFill>
                  <a:schemeClr val="accent4"/>
                </a:solidFill>
              </a:rPr>
              <a:t>Post-Classical Era</a:t>
            </a:r>
            <a:r>
              <a:rPr lang="en-US" dirty="0" smtClean="0">
                <a:solidFill>
                  <a:schemeClr val="accent4"/>
                </a:solidFill>
              </a:rPr>
              <a:t>: 600 CE to 1450 (Yellow)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/>
                </a:solidFill>
              </a:rPr>
              <a:t>Indian Ocean Trade, Byzantine Muslims and Mongols, Renaissance China (</a:t>
            </a:r>
            <a:r>
              <a:rPr lang="en-US" dirty="0" err="1" smtClean="0">
                <a:solidFill>
                  <a:schemeClr val="accent4"/>
                </a:solidFill>
              </a:rPr>
              <a:t>Southernization</a:t>
            </a:r>
            <a:r>
              <a:rPr lang="en-US" dirty="0" smtClean="0">
                <a:solidFill>
                  <a:schemeClr val="accent4"/>
                </a:solidFill>
              </a:rPr>
              <a:t>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Period 4 – </a:t>
            </a:r>
            <a:r>
              <a:rPr lang="en-US" b="1" u="sng" dirty="0" smtClean="0">
                <a:solidFill>
                  <a:srgbClr val="00B0F0"/>
                </a:solidFill>
              </a:rPr>
              <a:t>Early Modern Era</a:t>
            </a:r>
            <a:r>
              <a:rPr lang="en-US" dirty="0" smtClean="0">
                <a:solidFill>
                  <a:srgbClr val="00B0F0"/>
                </a:solidFill>
              </a:rPr>
              <a:t>: 1450 to 1750 (Blue)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Global Exploration, Columbian Exchange, Overseas Empires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Period 5 – </a:t>
            </a:r>
            <a:r>
              <a:rPr lang="en-US" b="1" u="sng" dirty="0" smtClean="0">
                <a:solidFill>
                  <a:schemeClr val="accent2"/>
                </a:solidFill>
              </a:rPr>
              <a:t>Modern Era</a:t>
            </a:r>
            <a:r>
              <a:rPr lang="en-US" dirty="0" smtClean="0">
                <a:solidFill>
                  <a:schemeClr val="accent2"/>
                </a:solidFill>
              </a:rPr>
              <a:t>: 1750 to 1900 (Orange)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Enlightened Revolutions, Industrial Revolution, Scramble for the World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Period 6 – </a:t>
            </a:r>
            <a:r>
              <a:rPr lang="en-US" b="1" u="sng" dirty="0" smtClean="0">
                <a:solidFill>
                  <a:srgbClr val="FF0000"/>
                </a:solidFill>
              </a:rPr>
              <a:t>Contemporary Era</a:t>
            </a:r>
            <a:r>
              <a:rPr lang="en-US" dirty="0" smtClean="0">
                <a:solidFill>
                  <a:srgbClr val="FF0000"/>
                </a:solidFill>
              </a:rPr>
              <a:t>: 1900 to present (Red)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Global Conflicts, Decolonization, Science &amp; Technology</a:t>
            </a:r>
            <a:endParaRPr lang="en-US" dirty="0" smtClean="0"/>
          </a:p>
          <a:p>
            <a:pPr marL="385763" indent="-385763">
              <a:buAutoNum type="arabicPeriod"/>
            </a:pPr>
            <a:endParaRPr lang="en-US" dirty="0"/>
          </a:p>
          <a:p>
            <a:pPr marL="385763" indent="-385763">
              <a:buAutoNum type="arabicPeriod"/>
            </a:pPr>
            <a:endParaRPr lang="en-US" dirty="0" smtClean="0"/>
          </a:p>
          <a:p>
            <a:pPr marL="385763" indent="-385763">
              <a:buAutoNum type="arabicPeriod"/>
            </a:pPr>
            <a:endParaRPr lang="en-US" dirty="0"/>
          </a:p>
          <a:p>
            <a:pPr marL="385763" indent="-385763">
              <a:buAutoNum type="arabicPeriod"/>
            </a:pPr>
            <a:endParaRPr lang="en-US" dirty="0" smtClean="0"/>
          </a:p>
          <a:p>
            <a:pPr marL="385763" indent="-385763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53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1. </a:t>
            </a:r>
            <a:r>
              <a:rPr lang="en-US" b="1" u="sng" dirty="0" smtClean="0">
                <a:solidFill>
                  <a:srgbClr val="00B050"/>
                </a:solidFill>
              </a:rPr>
              <a:t>Big Bang/8,000 </a:t>
            </a:r>
            <a:r>
              <a:rPr lang="en-US" b="1" u="sng" dirty="0">
                <a:solidFill>
                  <a:srgbClr val="00B050"/>
                </a:solidFill>
              </a:rPr>
              <a:t>BCE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– 600 </a:t>
            </a:r>
            <a:r>
              <a:rPr lang="en-US" dirty="0" smtClean="0">
                <a:solidFill>
                  <a:srgbClr val="00B050"/>
                </a:solidFill>
              </a:rPr>
              <a:t>BCE – Ancient Era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Early Human Migrations Out of Africa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/>
              <a:t>Agriculture/Neolithic Revolution </a:t>
            </a:r>
            <a:r>
              <a:rPr lang="en-US" sz="3600" dirty="0" smtClean="0">
                <a:sym typeface="Wingdings"/>
              </a:rPr>
              <a:t> Domestication of Plants and Animals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sym typeface="Wingdings"/>
              </a:rPr>
              <a:t>River Valley Civilizations Mesopotamia, India, Egypt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sym typeface="Wingdings"/>
              </a:rPr>
              <a:t>Emergence of Hinduism and Judaism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50635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36351</TotalTime>
  <Words>461</Words>
  <Application>Microsoft Office PowerPoint</Application>
  <PresentationFormat>On-screen Show (4:3)</PresentationFormat>
  <Paragraphs>67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 Theme</vt:lpstr>
      <vt:lpstr>PowerPoint Presentation</vt:lpstr>
      <vt:lpstr>Over 10,000 Years of History in 10 Minutes!</vt:lpstr>
      <vt:lpstr>PowerPoint Presentation</vt:lpstr>
      <vt:lpstr>PowerPoint Presentation</vt:lpstr>
      <vt:lpstr>The Political Spectrum</vt:lpstr>
      <vt:lpstr>The Economic Spectrum </vt:lpstr>
      <vt:lpstr>PowerPoint Presentation</vt:lpstr>
      <vt:lpstr>Periods!</vt:lpstr>
      <vt:lpstr>1. Big Bang/8,000 BCE – 600 BCE – Ancient Era</vt:lpstr>
      <vt:lpstr>2. 600 BCE – 600 CE – Classical Era</vt:lpstr>
      <vt:lpstr>3. 600 CE – 1450 – Post-Classical Era</vt:lpstr>
      <vt:lpstr>4. 1450 – 1750 – Early-Modern Era</vt:lpstr>
      <vt:lpstr>5. 1750 – 1900 – Modern Era</vt:lpstr>
      <vt:lpstr>6. 1900 – 2018 – Contemporary Era </vt:lpstr>
      <vt:lpstr>PowerPoint Presentation</vt:lpstr>
      <vt:lpstr>PowerPoint Presentation</vt:lpstr>
      <vt:lpstr>PowerPoint Presentation</vt:lpstr>
    </vt:vector>
  </TitlesOfParts>
  <Company>Purdue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 10,000 Years of History in 10 Minutes!</dc:title>
  <dc:creator>Steven Filie</dc:creator>
  <cp:lastModifiedBy>Filie, Steven</cp:lastModifiedBy>
  <cp:revision>18</cp:revision>
  <dcterms:created xsi:type="dcterms:W3CDTF">2017-04-02T18:25:02Z</dcterms:created>
  <dcterms:modified xsi:type="dcterms:W3CDTF">2018-04-12T14:01:35Z</dcterms:modified>
</cp:coreProperties>
</file>